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311" r:id="rId5"/>
    <p:sldId id="312" r:id="rId6"/>
    <p:sldId id="313" r:id="rId7"/>
    <p:sldId id="316" r:id="rId8"/>
    <p:sldId id="317" r:id="rId9"/>
    <p:sldId id="332" r:id="rId10"/>
    <p:sldId id="314" r:id="rId11"/>
    <p:sldId id="315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274" autoAdjust="0"/>
  </p:normalViewPr>
  <p:slideViewPr>
    <p:cSldViewPr>
      <p:cViewPr varScale="1">
        <p:scale>
          <a:sx n="109" d="100"/>
          <a:sy n="109" d="100"/>
        </p:scale>
        <p:origin x="55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184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F89CD5A-1831-4DC0-9195-F8BC54E562A6}" type="datetime1">
              <a:rPr lang="pt-BR" smtClean="0"/>
              <a:t>24/04/2020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A850423A-8BCE-448E-A97B-03A88B2B12C1}" type="slidenum">
              <a:rPr lang="pt-BR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854802EC-CF9F-4AE3-9B40-B01A31CE7788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1F2A70B-78F2-4DCF-B53B-C990D2FAFB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227B-F07A-4C16-9F2A-01DF84C700B4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C1D1-C4F9-4941-9C4D-BF798951D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0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5F2D-A096-4FD5-BD83-797F6E0C1C72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5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C6A9-EE6A-4780-8FCE-4F20EFD8D41A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61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E052-B9FE-4956-B39E-0CFB4A212035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0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53ED-8EB4-421A-86DA-2AC5937C1338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0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53ED-8EB4-421A-86DA-2AC5937C1338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74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6F60-E19F-415B-B493-7696EA6A1BCD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6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0B1C-FC4B-46DA-958E-71E71332DE93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6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8EE-0305-4714-B48C-0C264EDC3538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42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53ED-8EB4-421A-86DA-2AC5937C1338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73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53ED-8EB4-421A-86DA-2AC5937C1338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63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53ED-8EB4-421A-86DA-2AC5937C1338}" type="datetime1">
              <a:rPr lang="pt-BR" smtClean="0"/>
              <a:pPr/>
              <a:t>24/04/2020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861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3.pn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612" y="152400"/>
            <a:ext cx="784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solidFill>
                  <a:schemeClr val="accent4"/>
                </a:solidFill>
                <a:latin typeface="Freehand521 BT" panose="03080802030307080304" pitchFamily="66" charset="0"/>
              </a:rPr>
              <a:t>Biologia </a:t>
            </a:r>
          </a:p>
        </p:txBody>
      </p:sp>
      <p:pic>
        <p:nvPicPr>
          <p:cNvPr id="3" name="Picture 4" descr="Resultado de imagem para fisiologia a máquina human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515407"/>
            <a:ext cx="9906000" cy="43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94012" y="20574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Freehand521 BT" panose="03080802030307080304" pitchFamily="66" charset="0"/>
              </a:rPr>
              <a:t>Fisiologia Humana</a:t>
            </a:r>
          </a:p>
        </p:txBody>
      </p:sp>
    </p:spTree>
    <p:extLst>
      <p:ext uri="{BB962C8B-B14F-4D97-AF65-F5344CB8AC3E}">
        <p14:creationId xmlns:p14="http://schemas.microsoft.com/office/powerpoint/2010/main" val="12269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 rot="2627004">
            <a:off x="9419613" y="4846666"/>
            <a:ext cx="7562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600" b="1" dirty="0">
                <a:solidFill>
                  <a:schemeClr val="accent4"/>
                </a:solidFill>
                <a:latin typeface="Clarendon Blk BT" panose="02040905050505020204" pitchFamily="18" charset="0"/>
              </a:rPr>
              <a:t>!</a:t>
            </a:r>
          </a:p>
        </p:txBody>
      </p:sp>
      <p:pic>
        <p:nvPicPr>
          <p:cNvPr id="4098" name="Picture 2" descr="Resultado de imagem para anatomia ren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1" y="2442117"/>
            <a:ext cx="6858000" cy="44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FISIOLOGIA NÉFRICA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703534" y="31242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COMPOSIÇÃO DO FILTRADO: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t-BR" dirty="0">
                <a:latin typeface="Century Gothic" panose="020B0502020202020204" pitchFamily="34" charset="0"/>
              </a:rPr>
              <a:t>Sódio (Na);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t-BR" dirty="0">
                <a:latin typeface="Century Gothic" panose="020B0502020202020204" pitchFamily="34" charset="0"/>
              </a:rPr>
              <a:t>Cloreto (Cl);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t-BR" dirty="0">
                <a:latin typeface="Century Gothic" panose="020B0502020202020204" pitchFamily="34" charset="0"/>
              </a:rPr>
              <a:t>Glicose (C</a:t>
            </a:r>
            <a:r>
              <a:rPr lang="pt-BR" baseline="-25000" dirty="0">
                <a:latin typeface="Century Gothic" panose="020B0502020202020204" pitchFamily="34" charset="0"/>
              </a:rPr>
              <a:t>6</a:t>
            </a:r>
            <a:r>
              <a:rPr lang="pt-BR" dirty="0">
                <a:latin typeface="Century Gothic" panose="020B0502020202020204" pitchFamily="34" charset="0"/>
              </a:rPr>
              <a:t>H</a:t>
            </a:r>
            <a:r>
              <a:rPr lang="pt-BR" baseline="-25000" dirty="0">
                <a:latin typeface="Century Gothic" panose="020B0502020202020204" pitchFamily="34" charset="0"/>
              </a:rPr>
              <a:t>12</a:t>
            </a:r>
            <a:r>
              <a:rPr lang="pt-BR" dirty="0">
                <a:latin typeface="Century Gothic" panose="020B0502020202020204" pitchFamily="34" charset="0"/>
              </a:rPr>
              <a:t>O</a:t>
            </a:r>
            <a:r>
              <a:rPr lang="pt-BR" baseline="-25000" dirty="0">
                <a:latin typeface="Century Gothic" panose="020B0502020202020204" pitchFamily="34" charset="0"/>
              </a:rPr>
              <a:t>6</a:t>
            </a:r>
            <a:r>
              <a:rPr lang="pt-BR" dirty="0">
                <a:latin typeface="Century Gothic" panose="020B0502020202020204" pitchFamily="34" charset="0"/>
              </a:rPr>
              <a:t>);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t-BR" dirty="0">
                <a:latin typeface="Century Gothic" panose="020B0502020202020204" pitchFamily="34" charset="0"/>
              </a:rPr>
              <a:t>Água (H</a:t>
            </a:r>
            <a:r>
              <a:rPr lang="pt-BR" baseline="-25000" dirty="0">
                <a:latin typeface="Century Gothic" panose="020B0502020202020204" pitchFamily="34" charset="0"/>
              </a:rPr>
              <a:t>2</a:t>
            </a:r>
            <a:r>
              <a:rPr lang="pt-BR" dirty="0">
                <a:latin typeface="Century Gothic" panose="020B0502020202020204" pitchFamily="34" charset="0"/>
              </a:rPr>
              <a:t>O);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t-BR" dirty="0">
                <a:latin typeface="Century Gothic" panose="020B0502020202020204" pitchFamily="34" charset="0"/>
              </a:rPr>
              <a:t>Ureia (CH</a:t>
            </a:r>
            <a:r>
              <a:rPr lang="pt-BR" baseline="-25000" dirty="0">
                <a:latin typeface="Century Gothic" panose="020B0502020202020204" pitchFamily="34" charset="0"/>
              </a:rPr>
              <a:t>4</a:t>
            </a:r>
            <a:r>
              <a:rPr lang="pt-BR" dirty="0">
                <a:latin typeface="Century Gothic" panose="020B0502020202020204" pitchFamily="34" charset="0"/>
              </a:rPr>
              <a:t>N</a:t>
            </a:r>
            <a:r>
              <a:rPr lang="pt-BR" baseline="-25000" dirty="0">
                <a:latin typeface="Century Gothic" panose="020B0502020202020204" pitchFamily="34" charset="0"/>
              </a:rPr>
              <a:t>2</a:t>
            </a:r>
            <a:r>
              <a:rPr lang="pt-BR" dirty="0">
                <a:latin typeface="Century Gothic" panose="020B0502020202020204" pitchFamily="34" charset="0"/>
              </a:rPr>
              <a:t>O).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03534" y="5943600"/>
            <a:ext cx="395347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PROTEÍNAS NÃO SÃO FILTRADAS.</a:t>
            </a:r>
          </a:p>
        </p:txBody>
      </p:sp>
    </p:spTree>
    <p:extLst>
      <p:ext uri="{BB962C8B-B14F-4D97-AF65-F5344CB8AC3E}">
        <p14:creationId xmlns:p14="http://schemas.microsoft.com/office/powerpoint/2010/main" val="26493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ANATOMIA FISIOLÓGICA DA BEXIGA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6" y="2222938"/>
            <a:ext cx="5287113" cy="44487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63127" y="2771460"/>
            <a:ext cx="57919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entury Gothic" panose="020B0502020202020204" pitchFamily="34" charset="0"/>
              </a:rPr>
              <a:t>A bexiga é um órgão muscular constituído por </a:t>
            </a:r>
            <a:r>
              <a:rPr lang="pt-B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músculo liso </a:t>
            </a:r>
            <a:r>
              <a:rPr lang="pt-BR" sz="2000" dirty="0">
                <a:latin typeface="Century Gothic" panose="020B0502020202020204" pitchFamily="34" charset="0"/>
              </a:rPr>
              <a:t>inervada por fibras sensoriais e motoras provenientes dos nervos pélvicos.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Century Gothic" panose="020B0502020202020204" pitchFamily="34" charset="0"/>
              </a:rPr>
              <a:t>Os </a:t>
            </a:r>
            <a:r>
              <a:rPr lang="pt-BR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nervos sensoriais </a:t>
            </a:r>
            <a:r>
              <a:rPr lang="pt-BR" sz="2000" dirty="0">
                <a:latin typeface="Century Gothic" panose="020B0502020202020204" pitchFamily="34" charset="0"/>
              </a:rPr>
              <a:t>são responsáveis pela detecção da distensão do tecido vesical muscular que forma a bexiga.  </a:t>
            </a:r>
          </a:p>
          <a:p>
            <a:pPr marL="342900" indent="-342900" algn="just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Century Gothic" panose="020B0502020202020204" pitchFamily="34" charset="0"/>
              </a:rPr>
              <a:t>Os </a:t>
            </a:r>
            <a:r>
              <a:rPr lang="pt-BR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nervos motores</a:t>
            </a:r>
            <a:r>
              <a:rPr lang="pt-BR" sz="2000" dirty="0">
                <a:latin typeface="Century Gothic" panose="020B0502020202020204" pitchFamily="34" charset="0"/>
              </a:rPr>
              <a:t>, então, respondem promovendo o esvaziamento da bexiga.</a:t>
            </a:r>
          </a:p>
        </p:txBody>
      </p:sp>
    </p:spTree>
    <p:extLst>
      <p:ext uri="{BB962C8B-B14F-4D97-AF65-F5344CB8AC3E}">
        <p14:creationId xmlns:p14="http://schemas.microsoft.com/office/powerpoint/2010/main" val="41308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VISÃO GERAL DO SISTEMA UROGENITAL – MASCULINO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2264976"/>
            <a:ext cx="8153400" cy="45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VISÃO GERAL DO SISTEMA UROGENITAL – FEMININO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2362200"/>
            <a:ext cx="4038600" cy="40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79" y="2697348"/>
            <a:ext cx="428572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765206"/>
            <a:ext cx="531607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2969008"/>
            <a:ext cx="4867754" cy="333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PROCESSOS RENAIS</a:t>
            </a:r>
          </a:p>
        </p:txBody>
      </p:sp>
    </p:spTree>
    <p:extLst>
      <p:ext uri="{BB962C8B-B14F-4D97-AF65-F5344CB8AC3E}">
        <p14:creationId xmlns:p14="http://schemas.microsoft.com/office/powerpoint/2010/main" val="1073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1" y="2002938"/>
            <a:ext cx="392083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PROCESSOS RENAIS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875211" y="3048000"/>
            <a:ext cx="7239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entury Gothic" panose="020B0502020202020204" pitchFamily="34" charset="0"/>
              </a:rPr>
              <a:t>A constituição da urina depende de processos básicos como: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latin typeface="Century Gothic" panose="020B0502020202020204" pitchFamily="34" charset="0"/>
              </a:rPr>
              <a:t>Filtração;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latin typeface="Century Gothic" panose="020B0502020202020204" pitchFamily="34" charset="0"/>
              </a:rPr>
              <a:t>Reabsorção;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latin typeface="Century Gothic" panose="020B0502020202020204" pitchFamily="34" charset="0"/>
              </a:rPr>
              <a:t>Secreção;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latin typeface="Century Gothic" panose="020B0502020202020204" pitchFamily="34" charset="0"/>
              </a:rPr>
              <a:t>Excreção.</a:t>
            </a:r>
          </a:p>
        </p:txBody>
      </p:sp>
      <p:pic>
        <p:nvPicPr>
          <p:cNvPr id="1026" name="Picture 2" descr="Foto de Detetive Sherlock Holmes Investigar Com Lupa e mais fotos ...">
            <a:extLst>
              <a:ext uri="{FF2B5EF4-FFF2-40B4-BE49-F238E27FC236}">
                <a16:creationId xmlns:a16="http://schemas.microsoft.com/office/drawing/2014/main" id="{D13A185F-EAE8-4A88-8D3A-66F62DA0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3581690"/>
            <a:ext cx="2298829" cy="32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08612" y="5553670"/>
            <a:ext cx="6400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entury Gothic" panose="020B0502020202020204" pitchFamily="34" charset="0"/>
              </a:rPr>
              <a:t>Para que ocorra a reabsorção da água, íons e moléculas é necessário que haja qual processo bioquímico básico? </a:t>
            </a:r>
          </a:p>
        </p:txBody>
      </p:sp>
      <p:pic>
        <p:nvPicPr>
          <p:cNvPr id="1028" name="Picture 4" descr="Balão De Fala Desenho Para Colorir - Ultra Coloring Pages">
            <a:extLst>
              <a:ext uri="{FF2B5EF4-FFF2-40B4-BE49-F238E27FC236}">
                <a16:creationId xmlns:a16="http://schemas.microsoft.com/office/drawing/2014/main" id="{965DECB7-1E6C-4640-A7BA-A28323590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 rot="3921603">
            <a:off x="9658303" y="2700016"/>
            <a:ext cx="2307227" cy="31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CBF0277-E5F4-4942-9D78-0742DEE9C857}"/>
              </a:ext>
            </a:extLst>
          </p:cNvPr>
          <p:cNvSpPr txBox="1"/>
          <p:nvPr/>
        </p:nvSpPr>
        <p:spPr>
          <a:xfrm>
            <a:off x="10187153" y="3756771"/>
            <a:ext cx="145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Gloucester MT Extra Condensed" panose="02030808020601010101" pitchFamily="18" charset="0"/>
              </a:rPr>
              <a:t>Resolve aí, </a:t>
            </a:r>
            <a:r>
              <a:rPr lang="pt-BR" sz="2400" dirty="0" err="1">
                <a:latin typeface="Gloucester MT Extra Condensed" panose="02030808020601010101" pitchFamily="18" charset="0"/>
              </a:rPr>
              <a:t>Sherlockão</a:t>
            </a:r>
            <a:r>
              <a:rPr lang="pt-BR" sz="2400" dirty="0">
                <a:latin typeface="Gloucester MT Extra Condensed" panose="02030808020601010101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8961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PROCESSOS RENAIS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9" y="2286000"/>
            <a:ext cx="5001323" cy="428684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46812" y="3136762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O processo de reabsorção, a partir dos túbulos, envolve mecanismos </a:t>
            </a:r>
            <a:r>
              <a:rPr lang="pt-BR" b="1" dirty="0">
                <a:latin typeface="Century Gothic" panose="020B0502020202020204" pitchFamily="34" charset="0"/>
              </a:rPr>
              <a:t>passivos</a:t>
            </a:r>
            <a:r>
              <a:rPr lang="pt-BR" dirty="0">
                <a:latin typeface="Century Gothic" panose="020B0502020202020204" pitchFamily="34" charset="0"/>
              </a:rPr>
              <a:t> e </a:t>
            </a:r>
            <a:r>
              <a:rPr lang="pt-BR" b="1" dirty="0">
                <a:latin typeface="Century Gothic" panose="020B0502020202020204" pitchFamily="34" charset="0"/>
              </a:rPr>
              <a:t>ativos</a:t>
            </a:r>
            <a:r>
              <a:rPr lang="pt-BR" dirty="0">
                <a:latin typeface="Century Gothic" panose="020B0502020202020204" pitchFamily="34" charset="0"/>
              </a:rPr>
              <a:t> de transportes através de membranas.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Os produtos da filtração podem ser reabsorvidos por duas vias: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Paracelular</a:t>
            </a:r>
            <a:r>
              <a:rPr lang="pt-BR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Transcelular</a:t>
            </a:r>
            <a:r>
              <a:rPr lang="pt-BR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30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PROCESSOS RENAIS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1" y="2351690"/>
            <a:ext cx="4505954" cy="38962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566040"/>
            <a:ext cx="4686954" cy="510611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17612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ATIVOS PRIMÁRIOS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33095" y="6248400"/>
            <a:ext cx="304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ATIVOS SECUNDÁRIOS</a:t>
            </a:r>
          </a:p>
        </p:txBody>
      </p:sp>
    </p:spTree>
    <p:extLst>
      <p:ext uri="{BB962C8B-B14F-4D97-AF65-F5344CB8AC3E}">
        <p14:creationId xmlns:p14="http://schemas.microsoft.com/office/powerpoint/2010/main" val="1031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AÇÃO DO ADH NA FORMAÇÃO DA URINA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3380" y="2376753"/>
            <a:ext cx="11362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ADH</a:t>
            </a:r>
            <a:r>
              <a:rPr lang="pt-BR" sz="2000" dirty="0">
                <a:latin typeface="Century Gothic" panose="020B0502020202020204" pitchFamily="34" charset="0"/>
              </a:rPr>
              <a:t> = </a:t>
            </a:r>
            <a:r>
              <a:rPr lang="pt-BR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Hormônio antidiurético</a:t>
            </a:r>
            <a:r>
              <a:rPr lang="pt-BR" sz="2000" dirty="0">
                <a:latin typeface="Century Gothic" panose="020B0502020202020204" pitchFamily="34" charset="0"/>
              </a:rPr>
              <a:t>. Este hormônio age nos rins aumentando a expressão de </a:t>
            </a:r>
            <a:r>
              <a:rPr lang="pt-BR" sz="2000" i="1" dirty="0" err="1">
                <a:latin typeface="Century Gothic" panose="020B0502020202020204" pitchFamily="34" charset="0"/>
              </a:rPr>
              <a:t>aquaporinas</a:t>
            </a:r>
            <a:r>
              <a:rPr lang="pt-BR" sz="2000" dirty="0">
                <a:latin typeface="Century Gothic" panose="020B0502020202020204" pitchFamily="34" charset="0"/>
              </a:rPr>
              <a:t>, que são proteínas absortivas de água. Sua ação,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na reabsorção de água</a:t>
            </a:r>
            <a:r>
              <a:rPr lang="pt-BR" sz="2000" dirty="0">
                <a:latin typeface="Century Gothic" panose="020B0502020202020204" pitchFamily="34" charset="0"/>
              </a:rPr>
              <a:t>, é fundamental para </a:t>
            </a:r>
            <a:r>
              <a:rPr lang="pt-BR" sz="20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evitar a desidratação</a:t>
            </a:r>
            <a:r>
              <a:rPr lang="pt-BR" sz="20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0" y="3657600"/>
            <a:ext cx="3132632" cy="30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2970212" y="5638800"/>
            <a:ext cx="2362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751262" y="53456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ADH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8" r="30346"/>
          <a:stretch/>
        </p:blipFill>
        <p:spPr bwMode="auto">
          <a:xfrm flipH="1">
            <a:off x="5508952" y="4673203"/>
            <a:ext cx="1524000" cy="2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98"/>
          <a:stretch/>
        </p:blipFill>
        <p:spPr bwMode="auto">
          <a:xfrm>
            <a:off x="9196652" y="4178015"/>
            <a:ext cx="2741899" cy="26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7504112" y="49646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ADH</a:t>
            </a:r>
          </a:p>
        </p:txBody>
      </p:sp>
      <p:cxnSp>
        <p:nvCxnSpPr>
          <p:cNvPr id="9" name="Conector angulado 8"/>
          <p:cNvCxnSpPr/>
          <p:nvPr/>
        </p:nvCxnSpPr>
        <p:spPr>
          <a:xfrm>
            <a:off x="7590548" y="5257800"/>
            <a:ext cx="1932864" cy="457200"/>
          </a:xfrm>
          <a:prstGeom prst="bentConnector3">
            <a:avLst>
              <a:gd name="adj1" fmla="val 1982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704012" y="52578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2970212" y="4572000"/>
            <a:ext cx="10287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 rot="19059347">
            <a:off x="2567549" y="451889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Neuro-hipófise</a:t>
            </a:r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6475412" y="4178015"/>
            <a:ext cx="557540" cy="525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 rot="18823404">
            <a:off x="6396734" y="4055186"/>
            <a:ext cx="83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Rim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10567602" y="3435888"/>
            <a:ext cx="846538" cy="803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 rot="19113282">
            <a:off x="10339409" y="3251222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Néfron </a:t>
            </a:r>
          </a:p>
        </p:txBody>
      </p:sp>
    </p:spTree>
    <p:extLst>
      <p:ext uri="{BB962C8B-B14F-4D97-AF65-F5344CB8AC3E}">
        <p14:creationId xmlns:p14="http://schemas.microsoft.com/office/powerpoint/2010/main" val="4307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98" y="2209800"/>
            <a:ext cx="7764214" cy="45272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O SISTEMA RENINA-ANGIOTENSINA-ALDOSTERONA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13412" y="2514600"/>
            <a:ext cx="638995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Rim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32812" y="2514600"/>
            <a:ext cx="867595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Fígado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752012" y="4873823"/>
            <a:ext cx="867595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Pulmão</a:t>
            </a:r>
          </a:p>
        </p:txBody>
      </p:sp>
    </p:spTree>
    <p:extLst>
      <p:ext uri="{BB962C8B-B14F-4D97-AF65-F5344CB8AC3E}">
        <p14:creationId xmlns:p14="http://schemas.microsoft.com/office/powerpoint/2010/main" val="27343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89012" y="3048000"/>
            <a:ext cx="6019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accent5">
                    <a:lumMod val="50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SISTEMA </a:t>
            </a:r>
          </a:p>
          <a:p>
            <a:r>
              <a:rPr lang="pt-BR" sz="6600" dirty="0">
                <a:solidFill>
                  <a:schemeClr val="accent5">
                    <a:lumMod val="50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   EXCRETOR</a:t>
            </a:r>
          </a:p>
        </p:txBody>
      </p:sp>
      <p:pic>
        <p:nvPicPr>
          <p:cNvPr id="1026" name="Picture 2" descr="Resultado de imagem para sistema excre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r="14865"/>
          <a:stretch/>
        </p:blipFill>
        <p:spPr bwMode="auto">
          <a:xfrm>
            <a:off x="7161212" y="1957552"/>
            <a:ext cx="4722813" cy="44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HEMODIÁLISE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" y="2438400"/>
            <a:ext cx="797909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156996" y="2172536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Quando os rins já não atendem à demanda diária de filtração glomerular (disfunção renal), recorre-se ao processo de hemodiálise.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 método consiste em: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3991172"/>
            <a:ext cx="3629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CÁLCULO RENAL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8" y="2438400"/>
            <a:ext cx="520162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93618" y="2000310"/>
            <a:ext cx="5868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Causado pelo acúmulo de substâncias como </a:t>
            </a:r>
            <a:r>
              <a:rPr lang="pt-BR" b="1" dirty="0">
                <a:latin typeface="Century Gothic" panose="020B0502020202020204" pitchFamily="34" charset="0"/>
              </a:rPr>
              <a:t>cálcio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b="1" dirty="0">
                <a:latin typeface="Century Gothic" panose="020B0502020202020204" pitchFamily="34" charset="0"/>
              </a:rPr>
              <a:t>oxalato</a:t>
            </a:r>
            <a:r>
              <a:rPr lang="pt-BR" dirty="0">
                <a:latin typeface="Century Gothic" panose="020B0502020202020204" pitchFamily="34" charset="0"/>
              </a:rPr>
              <a:t> e </a:t>
            </a:r>
            <a:r>
              <a:rPr lang="pt-BR" b="1" dirty="0">
                <a:latin typeface="Century Gothic" panose="020B0502020202020204" pitchFamily="34" charset="0"/>
              </a:rPr>
              <a:t>ácido úrico</a:t>
            </a:r>
            <a:r>
              <a:rPr lang="pt-BR" dirty="0">
                <a:latin typeface="Century Gothic" panose="020B0502020202020204" pitchFamily="34" charset="0"/>
              </a:rPr>
              <a:t>, pode comprometer o transporte da urina pelos ductos até a uretra.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Essas substâncias se aglutinam e formam os cristais – comumente chamados de “pedras” – causando obstrução das vias urinárias.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Prevenção: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Maior ingestão de água e reduzir o consumo de alimentos como: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Proteínas.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Vegetais (alguns).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Chocolate. </a:t>
            </a:r>
          </a:p>
        </p:txBody>
      </p:sp>
    </p:spTree>
    <p:extLst>
      <p:ext uri="{BB962C8B-B14F-4D97-AF65-F5344CB8AC3E}">
        <p14:creationId xmlns:p14="http://schemas.microsoft.com/office/powerpoint/2010/main" val="19988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9012" y="3048000"/>
            <a:ext cx="6019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accent5">
                    <a:lumMod val="50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SISTEMA </a:t>
            </a:r>
          </a:p>
          <a:p>
            <a:r>
              <a:rPr lang="pt-BR" sz="6600" dirty="0">
                <a:solidFill>
                  <a:schemeClr val="accent5">
                    <a:lumMod val="50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   EXCRETOR</a:t>
            </a:r>
          </a:p>
        </p:txBody>
      </p:sp>
      <p:pic>
        <p:nvPicPr>
          <p:cNvPr id="3" name="Picture 2" descr="Resultado de imagem para sistema excre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r="14865"/>
          <a:stretch/>
        </p:blipFill>
        <p:spPr bwMode="auto">
          <a:xfrm>
            <a:off x="7161212" y="1957552"/>
            <a:ext cx="4722813" cy="44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3212" y="1737398"/>
            <a:ext cx="10606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O METABOLISMO CELULAR E A TRANSFORMAÇÃO DE SUBSTÂNCIAS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6" t="7395" r="3051" b="7395"/>
          <a:stretch/>
        </p:blipFill>
        <p:spPr bwMode="auto">
          <a:xfrm>
            <a:off x="151607" y="2665807"/>
            <a:ext cx="5942011" cy="41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3035662"/>
            <a:ext cx="4762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237412" y="6426562"/>
            <a:ext cx="4343400" cy="36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Geometr415 Blk BT" panose="020B0802020204020303" pitchFamily="34" charset="0"/>
              </a:rPr>
              <a:t>Mitocôndria </a:t>
            </a:r>
          </a:p>
        </p:txBody>
      </p:sp>
    </p:spTree>
    <p:extLst>
      <p:ext uri="{BB962C8B-B14F-4D97-AF65-F5344CB8AC3E}">
        <p14:creationId xmlns:p14="http://schemas.microsoft.com/office/powerpoint/2010/main" val="25765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3212" y="1752600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 FORMAÇÃO DA URINA COMEÇA NO FÍGADO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8012" y="2438400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Os aminoácidos assimilados na dieta vão até o fígado onde ocorre o processo de </a:t>
            </a:r>
            <a:r>
              <a:rPr lang="pt-BR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desaminação</a:t>
            </a:r>
            <a:r>
              <a:rPr lang="pt-BR" dirty="0">
                <a:latin typeface="Century Gothic" panose="020B0502020202020204" pitchFamily="34" charset="0"/>
              </a:rPr>
              <a:t>. 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O radical </a:t>
            </a:r>
            <a:r>
              <a:rPr lang="pt-BR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amina</a:t>
            </a:r>
            <a:r>
              <a:rPr lang="pt-BR" dirty="0">
                <a:latin typeface="Century Gothic" panose="020B0502020202020204" pitchFamily="34" charset="0"/>
              </a:rPr>
              <a:t> será convertido em </a:t>
            </a:r>
            <a:r>
              <a:rPr lang="pt-BR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amônia</a:t>
            </a:r>
            <a:r>
              <a:rPr lang="pt-BR" dirty="0"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O esqueleto contendo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C-H-O</a:t>
            </a:r>
            <a:r>
              <a:rPr lang="pt-BR" dirty="0">
                <a:latin typeface="Century Gothic" panose="020B0502020202020204" pitchFamily="34" charset="0"/>
              </a:rPr>
              <a:t> é degradado na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respiração celular </a:t>
            </a:r>
            <a:r>
              <a:rPr lang="pt-BR" dirty="0">
                <a:latin typeface="Century Gothic" panose="020B0502020202020204" pitchFamily="34" charset="0"/>
              </a:rPr>
              <a:t>para a constituição de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ATP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052" name="Picture 4" descr="Resultado de imagem para fíg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4267200"/>
            <a:ext cx="33337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60412" y="5269547"/>
            <a:ext cx="144780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Aminoácido 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208212" y="5438824"/>
            <a:ext cx="1447800" cy="142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ta em curva para baixo 11"/>
          <p:cNvSpPr/>
          <p:nvPr/>
        </p:nvSpPr>
        <p:spPr>
          <a:xfrm>
            <a:off x="4570412" y="4553048"/>
            <a:ext cx="990600" cy="457200"/>
          </a:xfrm>
          <a:prstGeom prst="curvedDown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cima 12"/>
          <p:cNvSpPr/>
          <p:nvPr/>
        </p:nvSpPr>
        <p:spPr>
          <a:xfrm flipH="1">
            <a:off x="4494212" y="5222398"/>
            <a:ext cx="1066800" cy="428576"/>
          </a:xfrm>
          <a:prstGeom prst="curvedUp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have esquerda 13"/>
          <p:cNvSpPr/>
          <p:nvPr/>
        </p:nvSpPr>
        <p:spPr>
          <a:xfrm>
            <a:off x="6837362" y="4349469"/>
            <a:ext cx="466725" cy="189325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161212" y="4191000"/>
            <a:ext cx="130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Amônia </a:t>
            </a: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8304212" y="4360277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8523287" y="4191000"/>
            <a:ext cx="130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Ureia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304087" y="5968425"/>
            <a:ext cx="1304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Esqueleto carbônico</a:t>
            </a:r>
          </a:p>
        </p:txBody>
      </p:sp>
      <p:cxnSp>
        <p:nvCxnSpPr>
          <p:cNvPr id="19" name="Conector de seta reta 18"/>
          <p:cNvCxnSpPr>
            <a:stCxn id="21" idx="3"/>
          </p:cNvCxnSpPr>
          <p:nvPr/>
        </p:nvCxnSpPr>
        <p:spPr>
          <a:xfrm flipV="1">
            <a:off x="8609012" y="6260812"/>
            <a:ext cx="4572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8990012" y="596842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Respiração celular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0588625" y="609153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ATP</a:t>
            </a: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10590212" y="62484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9523412" y="436027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599612" y="4191000"/>
            <a:ext cx="130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Urina</a:t>
            </a:r>
          </a:p>
        </p:txBody>
      </p:sp>
    </p:spTree>
    <p:extLst>
      <p:ext uri="{BB962C8B-B14F-4D97-AF65-F5344CB8AC3E}">
        <p14:creationId xmlns:p14="http://schemas.microsoft.com/office/powerpoint/2010/main" val="1254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7677" b="11218"/>
          <a:stretch/>
        </p:blipFill>
        <p:spPr bwMode="auto">
          <a:xfrm>
            <a:off x="2514053" y="2324622"/>
            <a:ext cx="7239000" cy="447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3212" y="1752600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 FORMAÇÃO DA URINA COMEÇA NO FÍGADO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89596" y="49530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Ciclo da Ornitina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3732212" y="6553200"/>
            <a:ext cx="18288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600152" y="6368534"/>
            <a:ext cx="1256259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 Black" panose="020B0A04020102020204" pitchFamily="34" charset="0"/>
              </a:rPr>
              <a:t>Sangue </a:t>
            </a:r>
          </a:p>
        </p:txBody>
      </p:sp>
    </p:spTree>
    <p:extLst>
      <p:ext uri="{BB962C8B-B14F-4D97-AF65-F5344CB8AC3E}">
        <p14:creationId xmlns:p14="http://schemas.microsoft.com/office/powerpoint/2010/main" val="33161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B29755-ABB6-4941-A9F3-5F1A82609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pic>
        <p:nvPicPr>
          <p:cNvPr id="2050" name="Picture 2" descr="formem estudantes de doutorado para serem pensadores e não ...">
            <a:extLst>
              <a:ext uri="{FF2B5EF4-FFF2-40B4-BE49-F238E27FC236}">
                <a16:creationId xmlns:a16="http://schemas.microsoft.com/office/drawing/2014/main" id="{163A7536-64E8-49B4-A091-C8088DC3A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2F3"/>
              </a:clrFrom>
              <a:clrTo>
                <a:srgbClr val="F4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937" r="25000" b="10937"/>
          <a:stretch/>
        </p:blipFill>
        <p:spPr bwMode="auto">
          <a:xfrm>
            <a:off x="684830" y="2640475"/>
            <a:ext cx="2793990" cy="436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BDC5945-7B8E-45A3-A146-14115CF30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4753" y="2339990"/>
            <a:ext cx="2514600" cy="2514600"/>
          </a:xfrm>
          <a:prstGeom prst="rect">
            <a:avLst/>
          </a:prstGeom>
        </p:spPr>
      </p:pic>
      <p:pic>
        <p:nvPicPr>
          <p:cNvPr id="2052" name="Picture 4" descr="Digestive System Human Gut Gastrointestinal Tract Anatomy Diagram ...">
            <a:extLst>
              <a:ext uri="{FF2B5EF4-FFF2-40B4-BE49-F238E27FC236}">
                <a16:creationId xmlns:a16="http://schemas.microsoft.com/office/drawing/2014/main" id="{210C3A9C-817B-442A-BC3E-AB2FB239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98" y="3651811"/>
            <a:ext cx="1987540" cy="3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tendendo o que é filtração, reabsorção, secreção e excreção ...">
            <a:extLst>
              <a:ext uri="{FF2B5EF4-FFF2-40B4-BE49-F238E27FC236}">
                <a16:creationId xmlns:a16="http://schemas.microsoft.com/office/drawing/2014/main" id="{8B9155AC-5820-4D02-8979-083F53D45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868" y="5181600"/>
            <a:ext cx="2514600" cy="1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C2A9AB9-B69A-4EF5-A7FA-0AB31C80D2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4072" y="1676400"/>
            <a:ext cx="1495798" cy="3219838"/>
          </a:xfrm>
          <a:prstGeom prst="rect">
            <a:avLst/>
          </a:prstGeom>
        </p:spPr>
      </p:pic>
      <p:pic>
        <p:nvPicPr>
          <p:cNvPr id="2058" name="Picture 10" descr="Ilustração de nuvem branca, balão de pensamento balão de ...">
            <a:extLst>
              <a:ext uri="{FF2B5EF4-FFF2-40B4-BE49-F238E27FC236}">
                <a16:creationId xmlns:a16="http://schemas.microsoft.com/office/drawing/2014/main" id="{310ED57A-050C-414F-9CC4-7021E411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06" b="89752" l="10000" r="91667">
                        <a14:foregroundMark x1="42500" y1="3106" x2="42500" y2="3106"/>
                        <a14:foregroundMark x1="91667" y1="34161" x2="91667" y2="34161"/>
                        <a14:foregroundMark x1="22222" y1="68944" x2="22222" y2="68944"/>
                        <a14:foregroundMark x1="20278" y1="71429" x2="20278" y2="71429"/>
                        <a14:foregroundMark x1="12222" y1="81056" x2="12222" y2="81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70" flipH="1">
            <a:off x="49164" y="1970278"/>
            <a:ext cx="2793990" cy="21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FF5C2E-1D2E-4017-9068-3F920364FEDB}"/>
              </a:ext>
            </a:extLst>
          </p:cNvPr>
          <p:cNvSpPr txBox="1"/>
          <p:nvPr/>
        </p:nvSpPr>
        <p:spPr>
          <a:xfrm>
            <a:off x="131734" y="2350788"/>
            <a:ext cx="2660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Gloucester MT Extra Condensed" panose="02030808020601010101" pitchFamily="18" charset="0"/>
              </a:rPr>
              <a:t>Qual relação podemos estabelecer?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6463DB-8AE4-494E-ADF5-BA8F2AB2AF98}"/>
              </a:ext>
            </a:extLst>
          </p:cNvPr>
          <p:cNvSpPr txBox="1"/>
          <p:nvPr/>
        </p:nvSpPr>
        <p:spPr>
          <a:xfrm>
            <a:off x="1598612" y="1528111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Goudy Stout" panose="0202090407030B020401" pitchFamily="18" charset="0"/>
              </a:rPr>
              <a:t>Fala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</a:rPr>
              <a:t>tu</a:t>
            </a:r>
            <a:r>
              <a:rPr lang="pt-BR" dirty="0">
                <a:latin typeface="Goudy Stout" panose="0202090407030B020401" pitchFamily="18" charset="0"/>
              </a:rPr>
              <a:t>, que eu </a:t>
            </a:r>
            <a:r>
              <a:rPr lang="pt-BR" dirty="0" err="1">
                <a:latin typeface="Goudy Stout" panose="0202090407030B020401" pitchFamily="18" charset="0"/>
              </a:rPr>
              <a:t>tô</a:t>
            </a:r>
            <a:r>
              <a:rPr lang="pt-BR" dirty="0">
                <a:latin typeface="Goudy Stout" panose="0202090407030B020401" pitchFamily="18" charset="0"/>
              </a:rPr>
              <a:t> </a:t>
            </a:r>
            <a:r>
              <a:rPr lang="pt-BR" dirty="0">
                <a:solidFill>
                  <a:srgbClr val="0070C0"/>
                </a:solidFill>
                <a:latin typeface="Goudy Stout" panose="0202090407030B020401" pitchFamily="18" charset="0"/>
              </a:rPr>
              <a:t>cansado</a:t>
            </a:r>
            <a:r>
              <a:rPr lang="pt-BR" dirty="0">
                <a:latin typeface="Goudy Stout" panose="0202090407030B020401" pitchFamily="18" charset="0"/>
              </a:rPr>
              <a:t>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6C75B6-0FB5-4D9E-A14B-D488F0EEDF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929" b="85308" l="31098" r="68659">
                        <a14:foregroundMark x1="31098" y1="15403" x2="31098" y2="15403"/>
                        <a14:foregroundMark x1="68780" y1="48341" x2="68780" y2="48341"/>
                        <a14:foregroundMark x1="49146" y1="85308" x2="49146" y2="85308"/>
                      </a14:backgroundRemoval>
                    </a14:imgEffect>
                  </a14:imgLayer>
                </a14:imgProps>
              </a:ext>
            </a:extLst>
          </a:blip>
          <a:srcRect l="28322" t="6398" r="27561" b="6398"/>
          <a:stretch/>
        </p:blipFill>
        <p:spPr>
          <a:xfrm>
            <a:off x="5560218" y="4809551"/>
            <a:ext cx="533400" cy="54260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3DBBF5F-A35F-45EF-AA07-209AD48E04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929" b="85308" l="31098" r="68659">
                        <a14:foregroundMark x1="31098" y1="15403" x2="31098" y2="15403"/>
                        <a14:foregroundMark x1="68780" y1="48341" x2="68780" y2="48341"/>
                        <a14:foregroundMark x1="49146" y1="85308" x2="49146" y2="85308"/>
                      </a14:backgroundRemoval>
                    </a14:imgEffect>
                  </a14:imgLayer>
                </a14:imgProps>
              </a:ext>
            </a:extLst>
          </a:blip>
          <a:srcRect l="28322" t="6398" r="27561" b="6398"/>
          <a:stretch/>
        </p:blipFill>
        <p:spPr>
          <a:xfrm flipV="1">
            <a:off x="7542212" y="3004350"/>
            <a:ext cx="533400" cy="55985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BAEFF23-88DD-4BAD-98E3-0F1AD34092D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929" b="85308" l="31098" r="68659">
                        <a14:foregroundMark x1="31098" y1="15403" x2="31098" y2="15403"/>
                        <a14:foregroundMark x1="68780" y1="48341" x2="68780" y2="48341"/>
                        <a14:foregroundMark x1="49146" y1="85308" x2="49146" y2="85308"/>
                      </a14:backgroundRemoval>
                    </a14:imgEffect>
                  </a14:imgLayer>
                </a14:imgProps>
              </a:ext>
            </a:extLst>
          </a:blip>
          <a:srcRect l="28322" t="6398" r="27561" b="6398"/>
          <a:stretch/>
        </p:blipFill>
        <p:spPr>
          <a:xfrm rot="15852799" flipH="1">
            <a:off x="9986040" y="4305534"/>
            <a:ext cx="536478" cy="529772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F83C5DB-F41B-493B-BFE9-2A09CE3D78C5}"/>
              </a:ext>
            </a:extLst>
          </p:cNvPr>
          <p:cNvSpPr/>
          <p:nvPr/>
        </p:nvSpPr>
        <p:spPr>
          <a:xfrm>
            <a:off x="5407818" y="5048614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Goudy Stout" panose="0202090407030B020401" pitchFamily="18" charset="0"/>
              </a:rPr>
              <a:t>1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5B7F4E-A4AC-46E8-B72A-69518DD182FB}"/>
              </a:ext>
            </a:extLst>
          </p:cNvPr>
          <p:cNvSpPr/>
          <p:nvPr/>
        </p:nvSpPr>
        <p:spPr>
          <a:xfrm>
            <a:off x="7389812" y="2962008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Goudy Stout" panose="0202090407030B020401" pitchFamily="18" charset="0"/>
              </a:rPr>
              <a:t>2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3C7A48B-606D-4CD6-9D95-7EFB612E7BBC}"/>
              </a:ext>
            </a:extLst>
          </p:cNvPr>
          <p:cNvSpPr/>
          <p:nvPr/>
        </p:nvSpPr>
        <p:spPr>
          <a:xfrm>
            <a:off x="10209212" y="412444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Goudy Stout" panose="0202090407030B020401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263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937453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FUNÇÕES RENAIS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79412" y="2743200"/>
            <a:ext cx="862532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Eliminar substâncias tóxicas (ureia);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Controlar o volume de fluidos corporais;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Regular a pressão arterial;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Síntese de glicose (</a:t>
            </a:r>
            <a:r>
              <a:rPr lang="pt-BR" dirty="0" err="1">
                <a:latin typeface="Century Gothic" panose="020B0502020202020204" pitchFamily="34" charset="0"/>
              </a:rPr>
              <a:t>gliconeogênese</a:t>
            </a:r>
            <a:r>
              <a:rPr lang="pt-BR" dirty="0">
                <a:latin typeface="Century Gothic" panose="020B0502020202020204" pitchFamily="34" charset="0"/>
              </a:rPr>
              <a:t>);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Síntese de eritrócitos;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Regulação do balanço acidobásico.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7111" l="0" r="4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70" b="56523"/>
          <a:stretch/>
        </p:blipFill>
        <p:spPr bwMode="auto">
          <a:xfrm>
            <a:off x="7169492" y="2916912"/>
            <a:ext cx="3670492" cy="36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3381" y="173739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ANATOMIA RENAL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0" b="3319"/>
          <a:stretch/>
        </p:blipFill>
        <p:spPr bwMode="auto">
          <a:xfrm>
            <a:off x="303212" y="2406869"/>
            <a:ext cx="598111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10" y="2438400"/>
            <a:ext cx="530442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2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73739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ANATOMIA RENAL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5506"/>
          <a:stretch/>
        </p:blipFill>
        <p:spPr bwMode="auto">
          <a:xfrm>
            <a:off x="378618" y="2209800"/>
            <a:ext cx="767291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532812" y="4067788"/>
            <a:ext cx="33528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 </a:t>
            </a:r>
            <a:r>
              <a:rPr lang="pt-BR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néfron</a:t>
            </a:r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é a unidade filtradora dos rins.</a:t>
            </a:r>
          </a:p>
        </p:txBody>
      </p:sp>
    </p:spTree>
    <p:extLst>
      <p:ext uri="{BB962C8B-B14F-4D97-AF65-F5344CB8AC3E}">
        <p14:creationId xmlns:p14="http://schemas.microsoft.com/office/powerpoint/2010/main" val="40563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FormuláriodeBibliotecadeDocumentos</Display>
  <Edit>FormuláriodeBibliotecadeDocumentos</Edit>
  <New>FormuláriodeBibliotecadeDocumentos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F4CB80-51E5-47C8-B45D-3834AA25DD5F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</TotalTime>
  <Words>496</Words>
  <Application>Microsoft Office PowerPoint</Application>
  <PresentationFormat>Personalizar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Clarendon Blk BT</vt:lpstr>
      <vt:lpstr>Corbel</vt:lpstr>
      <vt:lpstr>DFPOP1-W9</vt:lpstr>
      <vt:lpstr>Freehand521 BT</vt:lpstr>
      <vt:lpstr>Geometr415 Blk BT</vt:lpstr>
      <vt:lpstr>Gloucester MT Extra Condensed</vt:lpstr>
      <vt:lpstr>Goudy Stout</vt:lpstr>
      <vt:lpstr>Leelawadee UI Semilight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</dc:title>
  <dc:creator>JOSE MIGUEL</dc:creator>
  <cp:lastModifiedBy>Alberto Monteiro</cp:lastModifiedBy>
  <cp:revision>94</cp:revision>
  <dcterms:created xsi:type="dcterms:W3CDTF">2013-04-05T19:59:21Z</dcterms:created>
  <dcterms:modified xsi:type="dcterms:W3CDTF">2020-04-24T22:22:06Z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